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8" r:id="rId3"/>
    <p:sldId id="272" r:id="rId4"/>
    <p:sldId id="286" r:id="rId5"/>
    <p:sldId id="273" r:id="rId6"/>
    <p:sldId id="284" r:id="rId7"/>
    <p:sldId id="274" r:id="rId8"/>
    <p:sldId id="285" r:id="rId9"/>
    <p:sldId id="275" r:id="rId10"/>
    <p:sldId id="276" r:id="rId11"/>
    <p:sldId id="278" r:id="rId12"/>
    <p:sldId id="279" r:id="rId13"/>
    <p:sldId id="277" r:id="rId14"/>
    <p:sldId id="280" r:id="rId15"/>
    <p:sldId id="281" r:id="rId16"/>
    <p:sldId id="287" r:id="rId17"/>
    <p:sldId id="282" r:id="rId18"/>
    <p:sldId id="283" r:id="rId19"/>
    <p:sldId id="257" r:id="rId20"/>
    <p:sldId id="269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23660-062B-46F1-AF5F-A10154F804A9}" type="datetimeFigureOut">
              <a:rPr lang="it-IT" smtClean="0"/>
              <a:t>26/09/2024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45B3A-809C-4DEC-BD24-DF1EDA9FD6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0860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45B3A-809C-4DEC-BD24-DF1EDA9FD66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1687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45B3A-809C-4DEC-BD24-DF1EDA9FD660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5460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24C1A1-5571-1821-6917-4726AC8EF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1FDC219-763A-B572-D612-54772BE16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E317F7-6708-8E64-1A9B-ADF1B6545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B0D5C-89F4-4A3A-B3AD-4155F7B41815}" type="datetimeFigureOut">
              <a:rPr lang="it-IT" smtClean="0"/>
              <a:t>26/09/2024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E5AE08-A868-8A6C-8C00-643638F8B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B90B45-EB50-296B-A547-809E344F1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6DFE-AB83-46B4-81B0-B7DD187D8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824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1A1FE9-4FB8-3340-4BCD-0B7B8A403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C432A96-2687-FA49-CEFA-BFF16C6B4B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705E0FC-8AD7-6C98-D25C-7306E1948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B0D5C-89F4-4A3A-B3AD-4155F7B41815}" type="datetimeFigureOut">
              <a:rPr lang="it-IT" smtClean="0"/>
              <a:t>26/09/2024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43E696-394A-56ED-E3B1-15D277E1A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6764E5-C2E2-BA3B-D625-BE1592E6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6DFE-AB83-46B4-81B0-B7DD187D8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8483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94F90B4-565C-7A62-71FB-4FB57F6D80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AF43F44-1F9D-D7E3-8BAE-1593E7515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5C1BA2-5419-74CE-7D73-DA8D16E6F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B0D5C-89F4-4A3A-B3AD-4155F7B41815}" type="datetimeFigureOut">
              <a:rPr lang="it-IT" smtClean="0"/>
              <a:t>26/09/2024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A3AD404-F93E-EF77-CAA2-CAD0E2EF9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36159B-6ABE-385E-8156-0A790DAFF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6DFE-AB83-46B4-81B0-B7DD187D8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4482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D96E07-33F5-272E-4B7E-26E892F34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E239B0-5E65-69BE-3A38-260166261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7E0ADB-7584-BDC4-6F90-E1FB554FB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B0D5C-89F4-4A3A-B3AD-4155F7B41815}" type="datetimeFigureOut">
              <a:rPr lang="it-IT" smtClean="0"/>
              <a:t>26/09/2024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13B3463-04F9-9118-99E5-5CAD7658F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0FF9412-978C-93F3-B997-6F6AF9A9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6DFE-AB83-46B4-81B0-B7DD187D8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053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FE7EC2-F209-8DAC-B2C9-C0C7459F0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5A8661E-D4F8-245C-6FD7-FFC2FE896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230DEB-8791-C742-F6C5-A1C5BA4FB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B0D5C-89F4-4A3A-B3AD-4155F7B41815}" type="datetimeFigureOut">
              <a:rPr lang="it-IT" smtClean="0"/>
              <a:t>26/09/2024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2250A1-0DC8-CE77-05FA-CB0416DC9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69567FE-D569-E385-6AD2-15438484E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6DFE-AB83-46B4-81B0-B7DD187D8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3975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22A4CD-A8DD-7A4C-2155-832610D39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B5421E-2CE6-88DD-62AC-725BF351C8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2D5D7BB-3B12-E38E-F4D2-6286B4C19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296CBE4-9196-D953-11CA-11223B5E6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B0D5C-89F4-4A3A-B3AD-4155F7B41815}" type="datetimeFigureOut">
              <a:rPr lang="it-IT" smtClean="0"/>
              <a:t>26/09/2024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CAEB71C-1A0B-3CEE-E3BE-ABE4E363E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1DF81B0-04C4-6B79-4478-828CB8165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6DFE-AB83-46B4-81B0-B7DD187D8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5879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B72F16-66BE-DAC1-7C05-36347D1D6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D477AF8-D81E-E13C-81DE-96C8FDBB7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AEBFC4A-5C0F-4370-00E5-B72CC61683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5D73E36-56A6-B0C4-B035-16BDE97879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75786EB-FDAB-57B4-6AA4-0E4D913AA2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9AD6F0C-E3EE-9D98-9F2E-E10AB8723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B0D5C-89F4-4A3A-B3AD-4155F7B41815}" type="datetimeFigureOut">
              <a:rPr lang="it-IT" smtClean="0"/>
              <a:t>26/09/2024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DF615D6-3EC7-B3CA-AFF1-5E824CE10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39F5E82-C8C2-02D5-F72D-835ED1553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6DFE-AB83-46B4-81B0-B7DD187D8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3105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8B36F7-67DC-A841-FA1F-F4FCC1298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23344DB-6B27-35F1-893C-9A645E388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B0D5C-89F4-4A3A-B3AD-4155F7B41815}" type="datetimeFigureOut">
              <a:rPr lang="it-IT" smtClean="0"/>
              <a:t>26/09/2024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4919A1C-A2E4-6F2C-CB93-82788074C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B0AA78-AB5F-1C7C-3852-1ACF6018E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6DFE-AB83-46B4-81B0-B7DD187D8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1975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4EE7238-8E1D-DAE3-728D-49B8457F5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B0D5C-89F4-4A3A-B3AD-4155F7B41815}" type="datetimeFigureOut">
              <a:rPr lang="it-IT" smtClean="0"/>
              <a:t>26/09/2024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CFE12C8-757B-C889-3C9E-9281370AD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3985994-BC21-F1DA-DEE2-7878CA455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6DFE-AB83-46B4-81B0-B7DD187D8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5728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967FD2-A0A3-ACF1-D87C-6A0003A05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746DB2-F4A3-7923-F70E-BD1FDFB2E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9D0E900-319D-F581-9EBF-B5CD09DE6E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E413B83-E44A-500C-5945-0B5C83ECF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B0D5C-89F4-4A3A-B3AD-4155F7B41815}" type="datetimeFigureOut">
              <a:rPr lang="it-IT" smtClean="0"/>
              <a:t>26/09/2024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0007429-3082-F658-C53D-0A8622A49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1BAD198-2F52-FA68-F47B-441EFF06B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6DFE-AB83-46B4-81B0-B7DD187D8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6317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BFA528-3B8B-B13F-6434-D1CAD6C01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31F0AB8-FC21-84A0-B7FA-7B920F788E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B81CCB9-3478-9101-AB88-93746C120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E84802A-9AF8-37E9-B574-FD2337840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B0D5C-89F4-4A3A-B3AD-4155F7B41815}" type="datetimeFigureOut">
              <a:rPr lang="it-IT" smtClean="0"/>
              <a:t>26/09/2024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E31E6E2-826E-7CA5-3FEC-E95ED86E9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C60C164-8FD3-E37B-AB41-BF96EB543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6DFE-AB83-46B4-81B0-B7DD187D8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0462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33AE9DA-5D8B-72FD-96ED-50FEB6E1E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E47AB15-0970-5F3C-14BB-CE3B5D5B3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7A54B7-BE35-8A72-2DA8-746CCFC757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2B0D5C-89F4-4A3A-B3AD-4155F7B41815}" type="datetimeFigureOut">
              <a:rPr lang="it-IT" smtClean="0"/>
              <a:t>26/09/2024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AA5CEA2-3C0B-9737-C011-139694C026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C9AFDE8-3DD5-76A1-C83B-34A2190F5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A26DFE-AB83-46B4-81B0-B7DD187D8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497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C7D1940-26FD-A2B4-2C3E-2A2D77F7A456}"/>
              </a:ext>
            </a:extLst>
          </p:cNvPr>
          <p:cNvSpPr txBox="1"/>
          <p:nvPr/>
        </p:nvSpPr>
        <p:spPr>
          <a:xfrm>
            <a:off x="943896" y="3256083"/>
            <a:ext cx="103042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CENTRI STORICI</a:t>
            </a:r>
          </a:p>
          <a:p>
            <a:pPr algn="ctr"/>
            <a:r>
              <a:rPr lang="it-IT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Accessibilità, barriere architettoniche, abbandono e nuovo uso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78D9BF3-2D17-B4F4-5863-4CCFB8D1A38C}"/>
              </a:ext>
            </a:extLst>
          </p:cNvPr>
          <p:cNvSpPr txBox="1"/>
          <p:nvPr/>
        </p:nvSpPr>
        <p:spPr>
          <a:xfrm>
            <a:off x="865239" y="6103090"/>
            <a:ext cx="104615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Architetto Cecilia Antonini Lanari</a:t>
            </a:r>
          </a:p>
          <a:p>
            <a:pPr algn="ctr"/>
            <a:r>
              <a:rPr lang="it-IT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Dottoranda di ricerca in restauro architettonico, Dipartimento di Storia, Disegno e Restauro, Sapienza Università di Roma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DD285D0-433F-77DE-7913-D6C31C3E633D}"/>
              </a:ext>
            </a:extLst>
          </p:cNvPr>
          <p:cNvSpPr txBox="1"/>
          <p:nvPr/>
        </p:nvSpPr>
        <p:spPr>
          <a:xfrm>
            <a:off x="1386348" y="324465"/>
            <a:ext cx="94193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ABITARE IL CENTRO STORICO</a:t>
            </a:r>
          </a:p>
          <a:p>
            <a:pPr algn="ctr"/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Assemblea pubblica del Comitato Centro Storico di Jesi</a:t>
            </a:r>
          </a:p>
          <a:p>
            <a:pPr algn="ctr"/>
            <a:r>
              <a:rPr lang="it-IT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Venerdì 27 settembre 2024</a:t>
            </a:r>
          </a:p>
          <a:p>
            <a:pPr algn="ctr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Idee e proposte per rivalutare il cuore della nostra città sulle basi di un questionario compilato dai residenti</a:t>
            </a:r>
          </a:p>
        </p:txBody>
      </p:sp>
    </p:spTree>
    <p:extLst>
      <p:ext uri="{BB962C8B-B14F-4D97-AF65-F5344CB8AC3E}">
        <p14:creationId xmlns:p14="http://schemas.microsoft.com/office/powerpoint/2010/main" val="1897306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erusalemme vecchia più accessibile | Terrasanta.net">
            <a:extLst>
              <a:ext uri="{FF2B5EF4-FFF2-40B4-BE49-F238E27FC236}">
                <a16:creationId xmlns:a16="http://schemas.microsoft.com/office/drawing/2014/main" id="{31ACD0EB-DA14-0F46-F137-EACA72AD0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3"/>
          <a:stretch/>
        </p:blipFill>
        <p:spPr bwMode="auto">
          <a:xfrm>
            <a:off x="491611" y="1410494"/>
            <a:ext cx="3868862" cy="251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5349863-6829-6CE5-82A4-979880CAA2B0}"/>
              </a:ext>
            </a:extLst>
          </p:cNvPr>
          <p:cNvSpPr txBox="1"/>
          <p:nvPr/>
        </p:nvSpPr>
        <p:spPr>
          <a:xfrm>
            <a:off x="491611" y="36894"/>
            <a:ext cx="10530351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ACCESSIBILITÀ</a:t>
            </a:r>
          </a:p>
          <a:p>
            <a:pPr>
              <a:lnSpc>
                <a:spcPct val="150000"/>
              </a:lnSpc>
            </a:pPr>
            <a:r>
              <a:rPr lang="it-IT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SUPERAMENTO BARRIERE ARCHITETTONICHE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C9B148D-8300-3402-B385-9DC9C2F7B247}"/>
              </a:ext>
            </a:extLst>
          </p:cNvPr>
          <p:cNvSpPr/>
          <p:nvPr/>
        </p:nvSpPr>
        <p:spPr>
          <a:xfrm>
            <a:off x="256460" y="151091"/>
            <a:ext cx="103238" cy="1307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172" name="Picture 4" descr="Perugia, scale mobili all'esterno di Rocca Paolina , Perugia Podcast -  Loquis">
            <a:extLst>
              <a:ext uri="{FF2B5EF4-FFF2-40B4-BE49-F238E27FC236}">
                <a16:creationId xmlns:a16="http://schemas.microsoft.com/office/drawing/2014/main" id="{2116AEAC-BA12-6B67-42BC-AE9561167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r="6819" b="7921"/>
          <a:stretch/>
        </p:blipFill>
        <p:spPr bwMode="auto">
          <a:xfrm>
            <a:off x="4623591" y="1410494"/>
            <a:ext cx="3101466" cy="251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LE MIGLIORI 10 cose da vedere a Spoleto (2024)">
            <a:extLst>
              <a:ext uri="{FF2B5EF4-FFF2-40B4-BE49-F238E27FC236}">
                <a16:creationId xmlns:a16="http://schemas.microsoft.com/office/drawing/2014/main" id="{5ED062D6-2834-6D2E-42DD-A45936CF1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591" y="4071018"/>
            <a:ext cx="3101466" cy="248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20609E14-D4ED-E6BB-76B1-7BA1A1F24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1" b="31559"/>
          <a:stretch/>
        </p:blipFill>
        <p:spPr bwMode="auto">
          <a:xfrm>
            <a:off x="491611" y="4071018"/>
            <a:ext cx="3868862" cy="248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Jesi, a Palazzo Battaglia ascensori invece della scala mobile: stima dei  costi da 350mila euro - Notizie Jesi-Fabriano - CentroPagina - Cronaca e  notizie dalle Marche">
            <a:extLst>
              <a:ext uri="{FF2B5EF4-FFF2-40B4-BE49-F238E27FC236}">
                <a16:creationId xmlns:a16="http://schemas.microsoft.com/office/drawing/2014/main" id="{0951177E-78BF-3880-5DC3-49D5B2990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5"/>
          <a:stretch/>
        </p:blipFill>
        <p:spPr bwMode="auto">
          <a:xfrm>
            <a:off x="7988175" y="1410494"/>
            <a:ext cx="3794258" cy="251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Torre San Giovanni, my cozy place..., Potenza (prezzi aggiornati per il  2024)">
            <a:extLst>
              <a:ext uri="{FF2B5EF4-FFF2-40B4-BE49-F238E27FC236}">
                <a16:creationId xmlns:a16="http://schemas.microsoft.com/office/drawing/2014/main" id="{8F07A7F6-9CD2-1375-A065-2453DF620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175" y="4046234"/>
            <a:ext cx="3794258" cy="253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690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7C4C0CB-329A-2237-45E0-F7B7A4F0CB10}"/>
              </a:ext>
            </a:extLst>
          </p:cNvPr>
          <p:cNvSpPr txBox="1"/>
          <p:nvPr/>
        </p:nvSpPr>
        <p:spPr>
          <a:xfrm>
            <a:off x="481779" y="490228"/>
            <a:ext cx="10530351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 DELLE PREESISTENZE ARCHITETTONICHE DISMESSE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7217058-E9FC-B377-4E22-485155D5A790}"/>
              </a:ext>
            </a:extLst>
          </p:cNvPr>
          <p:cNvSpPr/>
          <p:nvPr/>
        </p:nvSpPr>
        <p:spPr>
          <a:xfrm>
            <a:off x="256460" y="151091"/>
            <a:ext cx="103238" cy="1307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42" name="Picture 2" descr="Urbex Lazio: tutti i luoghi abbandonati nella regione della carbonara">
            <a:extLst>
              <a:ext uri="{FF2B5EF4-FFF2-40B4-BE49-F238E27FC236}">
                <a16:creationId xmlns:a16="http://schemas.microsoft.com/office/drawing/2014/main" id="{43787250-DD23-8CB3-5A76-E5CE9D316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10" y="1387485"/>
            <a:ext cx="3810000" cy="254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catole vuote' nello skyline cittadino: viaggio tra i palazzi abbandonati  dal centro alle periferie | Cronache Ancona">
            <a:extLst>
              <a:ext uri="{FF2B5EF4-FFF2-40B4-BE49-F238E27FC236}">
                <a16:creationId xmlns:a16="http://schemas.microsoft.com/office/drawing/2014/main" id="{B9518019-17A2-79D6-61A0-6A6550DDF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974" y="1387485"/>
            <a:ext cx="4080387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 7 EDIFICI ABBANDONATI più impressionanti di Milano (mappa) - Milano Città  Stato">
            <a:extLst>
              <a:ext uri="{FF2B5EF4-FFF2-40B4-BE49-F238E27FC236}">
                <a16:creationId xmlns:a16="http://schemas.microsoft.com/office/drawing/2014/main" id="{33137903-DF81-2E42-FA7B-15C2F4FEB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10" y="4023631"/>
            <a:ext cx="3810000" cy="24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Jesi, sorpresa: l'Ufficio relazioni con il pubblico riapre al Mercato delle  Erbe. Via al concorso per la progettazione - Notizie Jesi-Fabriano -  CentroPagina - Cronaca e notizie dalle Marche">
            <a:extLst>
              <a:ext uri="{FF2B5EF4-FFF2-40B4-BE49-F238E27FC236}">
                <a16:creationId xmlns:a16="http://schemas.microsoft.com/office/drawing/2014/main" id="{658D5C28-D001-58F0-CFF5-04C3D3AF8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03"/>
          <a:stretch/>
        </p:blipFill>
        <p:spPr bwMode="auto">
          <a:xfrm>
            <a:off x="6712974" y="4023631"/>
            <a:ext cx="4080387" cy="250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877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7678D63-412B-BBB9-2991-9BE75854A082}"/>
              </a:ext>
            </a:extLst>
          </p:cNvPr>
          <p:cNvSpPr txBox="1"/>
          <p:nvPr/>
        </p:nvSpPr>
        <p:spPr>
          <a:xfrm>
            <a:off x="481779" y="343587"/>
            <a:ext cx="10530351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 DELLE PREESISTENZE ARCHITETTONICHE DISMESSE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FC4049C-9068-CBD2-34D4-ECB0B34E5E51}"/>
              </a:ext>
            </a:extLst>
          </p:cNvPr>
          <p:cNvSpPr/>
          <p:nvPr/>
        </p:nvSpPr>
        <p:spPr>
          <a:xfrm>
            <a:off x="256460" y="151091"/>
            <a:ext cx="103238" cy="1307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Immagine che contiene muro, interno, edificio, pietra&#10;&#10;Descrizione generata automaticamente">
            <a:extLst>
              <a:ext uri="{FF2B5EF4-FFF2-40B4-BE49-F238E27FC236}">
                <a16:creationId xmlns:a16="http://schemas.microsoft.com/office/drawing/2014/main" id="{74FE362E-5C28-28B9-00E0-25B8A7CB9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818" y="2279904"/>
            <a:ext cx="2119539" cy="2826052"/>
          </a:xfrm>
          <a:prstGeom prst="rect">
            <a:avLst/>
          </a:prstGeom>
        </p:spPr>
      </p:pic>
      <p:pic>
        <p:nvPicPr>
          <p:cNvPr id="9" name="Immagine 8" descr="Immagine che contiene muro, interno, cantina, soffitto&#10;&#10;Descrizione generata automaticamente">
            <a:extLst>
              <a:ext uri="{FF2B5EF4-FFF2-40B4-BE49-F238E27FC236}">
                <a16:creationId xmlns:a16="http://schemas.microsoft.com/office/drawing/2014/main" id="{A7D69D72-6B05-B755-05D0-F98D28BBC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62745" y="2632522"/>
            <a:ext cx="2826051" cy="2119538"/>
          </a:xfrm>
          <a:prstGeom prst="rect">
            <a:avLst/>
          </a:prstGeom>
        </p:spPr>
      </p:pic>
      <p:pic>
        <p:nvPicPr>
          <p:cNvPr id="11" name="Immagine 10" descr="Immagine che contiene illuminazione, edificio, architettura, Simmetria&#10;&#10;Descrizione generata automaticamente">
            <a:extLst>
              <a:ext uri="{FF2B5EF4-FFF2-40B4-BE49-F238E27FC236}">
                <a16:creationId xmlns:a16="http://schemas.microsoft.com/office/drawing/2014/main" id="{108407AF-55CE-0FC0-49B4-2C0A4817D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45107" y="2633160"/>
            <a:ext cx="2826051" cy="211953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CBEA590-82B7-5ADC-5880-FD2DB951252A}"/>
              </a:ext>
            </a:extLst>
          </p:cNvPr>
          <p:cNvSpPr txBox="1"/>
          <p:nvPr/>
        </p:nvSpPr>
        <p:spPr>
          <a:xfrm>
            <a:off x="5066047" y="5105956"/>
            <a:ext cx="3362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Istituto museale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A5B8B35-3924-8329-9F61-180DC0F65A66}"/>
              </a:ext>
            </a:extLst>
          </p:cNvPr>
          <p:cNvSpPr txBox="1"/>
          <p:nvPr/>
        </p:nvSpPr>
        <p:spPr>
          <a:xfrm>
            <a:off x="7877963" y="5105316"/>
            <a:ext cx="1217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Biblioteca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A6F9FB1-E317-3709-D4BF-8330A0C94F0B}"/>
              </a:ext>
            </a:extLst>
          </p:cNvPr>
          <p:cNvSpPr txBox="1"/>
          <p:nvPr/>
        </p:nvSpPr>
        <p:spPr>
          <a:xfrm>
            <a:off x="10038930" y="5105316"/>
            <a:ext cx="1673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Sala conferenza</a:t>
            </a:r>
          </a:p>
        </p:txBody>
      </p:sp>
      <p:pic>
        <p:nvPicPr>
          <p:cNvPr id="2050" name="Picture 2" descr="Cinema all'aperto a Schio, programma">
            <a:extLst>
              <a:ext uri="{FF2B5EF4-FFF2-40B4-BE49-F238E27FC236}">
                <a16:creationId xmlns:a16="http://schemas.microsoft.com/office/drawing/2014/main" id="{2D026727-190B-E524-2FE1-6A623CC83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91" y="1458630"/>
            <a:ext cx="3972090" cy="22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IAPRONO I CENTRI ANZIANI DI TRASTEVERE E MONTI - Sabrina Alfonsi">
            <a:extLst>
              <a:ext uri="{FF2B5EF4-FFF2-40B4-BE49-F238E27FC236}">
                <a16:creationId xmlns:a16="http://schemas.microsoft.com/office/drawing/2014/main" id="{9DB3E7E5-C8E3-46D3-1D79-DACFE754CF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8" b="18016"/>
          <a:stretch/>
        </p:blipFill>
        <p:spPr bwMode="auto">
          <a:xfrm>
            <a:off x="479391" y="4144152"/>
            <a:ext cx="3972090" cy="21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5AFEEBC-460B-51A7-D183-A4F4A98E9840}"/>
              </a:ext>
            </a:extLst>
          </p:cNvPr>
          <p:cNvSpPr txBox="1"/>
          <p:nvPr/>
        </p:nvSpPr>
        <p:spPr>
          <a:xfrm>
            <a:off x="1635523" y="6308304"/>
            <a:ext cx="2119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Centri anziani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BD52527-B921-2AB9-F377-70FFEE50959C}"/>
              </a:ext>
            </a:extLst>
          </p:cNvPr>
          <p:cNvSpPr txBox="1"/>
          <p:nvPr/>
        </p:nvSpPr>
        <p:spPr>
          <a:xfrm>
            <a:off x="1094937" y="3692930"/>
            <a:ext cx="2990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Spazi per giovani - Cineforum</a:t>
            </a:r>
          </a:p>
        </p:txBody>
      </p:sp>
    </p:spTree>
    <p:extLst>
      <p:ext uri="{BB962C8B-B14F-4D97-AF65-F5344CB8AC3E}">
        <p14:creationId xmlns:p14="http://schemas.microsoft.com/office/powerpoint/2010/main" val="2411410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Mercato di mezzo, nel quadrilatero | BolognaBO">
            <a:extLst>
              <a:ext uri="{FF2B5EF4-FFF2-40B4-BE49-F238E27FC236}">
                <a16:creationId xmlns:a16="http://schemas.microsoft.com/office/drawing/2014/main" id="{58878799-C0AB-1516-4A5D-608251470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98" y="1690911"/>
            <a:ext cx="5666479" cy="377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Arriva a Milano il MERCATO CENTRALE: riuscirà a ripetere il successo di  Roma, Firenze e Torino? - Milano Città Stato">
            <a:extLst>
              <a:ext uri="{FF2B5EF4-FFF2-40B4-BE49-F238E27FC236}">
                <a16:creationId xmlns:a16="http://schemas.microsoft.com/office/drawing/2014/main" id="{89A3CD35-80E3-5DC0-42E5-CA6FFBF08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341" y="1687999"/>
            <a:ext cx="5666479" cy="377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52D8D61-6C91-833F-E3C8-368CBC4F1046}"/>
              </a:ext>
            </a:extLst>
          </p:cNvPr>
          <p:cNvSpPr txBox="1"/>
          <p:nvPr/>
        </p:nvSpPr>
        <p:spPr>
          <a:xfrm>
            <a:off x="481779" y="490228"/>
            <a:ext cx="10530351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 DELLE PREESISTENZE ARCHITETTONICHE DISMESSE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2704085-7BBD-1D07-F698-65590495D59E}"/>
              </a:ext>
            </a:extLst>
          </p:cNvPr>
          <p:cNvSpPr/>
          <p:nvPr/>
        </p:nvSpPr>
        <p:spPr>
          <a:xfrm>
            <a:off x="256460" y="151091"/>
            <a:ext cx="103238" cy="1307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544065A-0E98-5271-24EA-BE050AF80DFB}"/>
              </a:ext>
            </a:extLst>
          </p:cNvPr>
          <p:cNvSpPr txBox="1"/>
          <p:nvPr/>
        </p:nvSpPr>
        <p:spPr>
          <a:xfrm>
            <a:off x="4100053" y="5817550"/>
            <a:ext cx="5191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Acquisto e degustazione in sito di prodotti</a:t>
            </a:r>
          </a:p>
        </p:txBody>
      </p:sp>
    </p:spTree>
    <p:extLst>
      <p:ext uri="{BB962C8B-B14F-4D97-AF65-F5344CB8AC3E}">
        <p14:creationId xmlns:p14="http://schemas.microsoft.com/office/powerpoint/2010/main" val="3437103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overed Market a Centro città di Oxford: tour e visite guidate | Expedia.it">
            <a:extLst>
              <a:ext uri="{FF2B5EF4-FFF2-40B4-BE49-F238E27FC236}">
                <a16:creationId xmlns:a16="http://schemas.microsoft.com/office/drawing/2014/main" id="{AF274CE5-483B-40F1-5F08-F3E5B8510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11" y="4348152"/>
            <a:ext cx="3864402" cy="217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Como e i produttori mandati via dal Mercato Coperto. La protesta: &quot;Merce a  Km0 e prezzi più bassi in città. Perché nessuna alternativa?&quot; - ComoZero">
            <a:extLst>
              <a:ext uri="{FF2B5EF4-FFF2-40B4-BE49-F238E27FC236}">
                <a16:creationId xmlns:a16="http://schemas.microsoft.com/office/drawing/2014/main" id="{2A3B786B-18D0-5D7A-74F4-D7F9ACE40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11" y="1458629"/>
            <a:ext cx="3871603" cy="258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I migliori assaggi al Mercato dei Vini FIVI 2021 di Piacenza">
            <a:extLst>
              <a:ext uri="{FF2B5EF4-FFF2-40B4-BE49-F238E27FC236}">
                <a16:creationId xmlns:a16="http://schemas.microsoft.com/office/drawing/2014/main" id="{EEE56A2C-D2B0-A1A9-7A94-D15E064D7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471" y="1458629"/>
            <a:ext cx="6833245" cy="384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D7E949-0416-6FA9-564D-6B20B52E0A4C}"/>
              </a:ext>
            </a:extLst>
          </p:cNvPr>
          <p:cNvSpPr txBox="1"/>
          <p:nvPr/>
        </p:nvSpPr>
        <p:spPr>
          <a:xfrm>
            <a:off x="481779" y="490228"/>
            <a:ext cx="10530351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 DELLE PREESISTENZE ARCHITETTONICHE DISMESSE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BBFC72F-BDF1-E238-A7C5-FC683CF8D16D}"/>
              </a:ext>
            </a:extLst>
          </p:cNvPr>
          <p:cNvSpPr/>
          <p:nvPr/>
        </p:nvSpPr>
        <p:spPr>
          <a:xfrm>
            <a:off x="256460" y="151091"/>
            <a:ext cx="103238" cy="1307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A2E8D65-10BA-30C1-080F-125ECCD9B0E6}"/>
              </a:ext>
            </a:extLst>
          </p:cNvPr>
          <p:cNvSpPr txBox="1"/>
          <p:nvPr/>
        </p:nvSpPr>
        <p:spPr>
          <a:xfrm>
            <a:off x="5948691" y="5670194"/>
            <a:ext cx="4965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Punto di riferimento per l’acquisto di prodotti </a:t>
            </a: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artigianali ed enogastronomici</a:t>
            </a:r>
          </a:p>
        </p:txBody>
      </p:sp>
    </p:spTree>
    <p:extLst>
      <p:ext uri="{BB962C8B-B14F-4D97-AF65-F5344CB8AC3E}">
        <p14:creationId xmlns:p14="http://schemas.microsoft.com/office/powerpoint/2010/main" val="1137943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Nessuna descrizione della foto disponibile.">
            <a:extLst>
              <a:ext uri="{FF2B5EF4-FFF2-40B4-BE49-F238E27FC236}">
                <a16:creationId xmlns:a16="http://schemas.microsoft.com/office/drawing/2014/main" id="{4C58496E-50B2-5169-8508-0A5BB5D01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355" y="1441232"/>
            <a:ext cx="7851060" cy="492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64C9417-63FC-C3BF-EB87-F87F6DAC9D53}"/>
              </a:ext>
            </a:extLst>
          </p:cNvPr>
          <p:cNvSpPr txBox="1"/>
          <p:nvPr/>
        </p:nvSpPr>
        <p:spPr>
          <a:xfrm>
            <a:off x="481779" y="490228"/>
            <a:ext cx="10530351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PROGETTO UNITARIO PER TUTTO IL CENTRO STORICO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497E907-FB34-D5FA-2519-BDE05AE397A5}"/>
              </a:ext>
            </a:extLst>
          </p:cNvPr>
          <p:cNvSpPr/>
          <p:nvPr/>
        </p:nvSpPr>
        <p:spPr>
          <a:xfrm>
            <a:off x="256460" y="151091"/>
            <a:ext cx="103238" cy="1307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0675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l masterplan di DAP Studio per riqualificare Busto Arsizio (Va) – IoArch">
            <a:extLst>
              <a:ext uri="{FF2B5EF4-FFF2-40B4-BE49-F238E27FC236}">
                <a16:creationId xmlns:a16="http://schemas.microsoft.com/office/drawing/2014/main" id="{1B0980CA-69C7-242A-5896-9237CDBD5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145" y="1278192"/>
            <a:ext cx="8005710" cy="497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C7E1F2A-2B90-2AE9-E6EB-5F3CC80F379B}"/>
              </a:ext>
            </a:extLst>
          </p:cNvPr>
          <p:cNvSpPr txBox="1"/>
          <p:nvPr/>
        </p:nvSpPr>
        <p:spPr>
          <a:xfrm>
            <a:off x="481779" y="490228"/>
            <a:ext cx="10530351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PROGETTO UNITARIO PER TUTTO IL CENTRO STORICO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1AC5FFE-9B13-2276-7776-C423E490500A}"/>
              </a:ext>
            </a:extLst>
          </p:cNvPr>
          <p:cNvSpPr/>
          <p:nvPr/>
        </p:nvSpPr>
        <p:spPr>
          <a:xfrm>
            <a:off x="256460" y="151091"/>
            <a:ext cx="103238" cy="1307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23F4EBA-360F-2DBA-922F-6B77E7FF89A3}"/>
              </a:ext>
            </a:extLst>
          </p:cNvPr>
          <p:cNvSpPr txBox="1"/>
          <p:nvPr/>
        </p:nvSpPr>
        <p:spPr>
          <a:xfrm>
            <a:off x="2620384" y="6367772"/>
            <a:ext cx="695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Esempio di progettazione per intervento su centro storico italiano</a:t>
            </a:r>
          </a:p>
        </p:txBody>
      </p:sp>
    </p:spTree>
    <p:extLst>
      <p:ext uri="{BB962C8B-B14F-4D97-AF65-F5344CB8AC3E}">
        <p14:creationId xmlns:p14="http://schemas.microsoft.com/office/powerpoint/2010/main" val="2219483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Mura di Jesi - Wikipedia">
            <a:extLst>
              <a:ext uri="{FF2B5EF4-FFF2-40B4-BE49-F238E27FC236}">
                <a16:creationId xmlns:a16="http://schemas.microsoft.com/office/drawing/2014/main" id="{72680018-DE4E-9F0F-2B9C-A193AA891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069" y="4647502"/>
            <a:ext cx="2720263" cy="204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Jesi / Con l'accensione delle luci di Natale riapre Porta Valle - QdM  Notizie">
            <a:extLst>
              <a:ext uri="{FF2B5EF4-FFF2-40B4-BE49-F238E27FC236}">
                <a16:creationId xmlns:a16="http://schemas.microsoft.com/office/drawing/2014/main" id="{83814A92-F4FB-52A5-FA77-729076963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47" y="2470751"/>
            <a:ext cx="2650872" cy="198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Arco Clementino di Jesi - Ancona Notizie">
            <a:extLst>
              <a:ext uri="{FF2B5EF4-FFF2-40B4-BE49-F238E27FC236}">
                <a16:creationId xmlns:a16="http://schemas.microsoft.com/office/drawing/2014/main" id="{FAE87F4D-E352-B2EF-46F1-1E3D7F60E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069" y="287409"/>
            <a:ext cx="2587495" cy="194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Jesi, City walls, Porta Garibaldi - Immagine di Mura di Jesi - Tripadvisor">
            <a:extLst>
              <a:ext uri="{FF2B5EF4-FFF2-40B4-BE49-F238E27FC236}">
                <a16:creationId xmlns:a16="http://schemas.microsoft.com/office/drawing/2014/main" id="{4D870773-F361-266E-F26F-9305361BE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705" y="245185"/>
            <a:ext cx="2720263" cy="196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Duomo di Jesi - Wikipedia">
            <a:extLst>
              <a:ext uri="{FF2B5EF4-FFF2-40B4-BE49-F238E27FC236}">
                <a16:creationId xmlns:a16="http://schemas.microsoft.com/office/drawing/2014/main" id="{A14BE515-C167-7E46-E836-5566646EC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233" y="265026"/>
            <a:ext cx="1455465" cy="194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Chiese e cattedrali a Jesi - Tripadvisor">
            <a:extLst>
              <a:ext uri="{FF2B5EF4-FFF2-40B4-BE49-F238E27FC236}">
                <a16:creationId xmlns:a16="http://schemas.microsoft.com/office/drawing/2014/main" id="{902BAEC4-7BF2-7E83-918E-9E10CF0A0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r="11403"/>
          <a:stretch/>
        </p:blipFill>
        <p:spPr bwMode="auto">
          <a:xfrm>
            <a:off x="9818980" y="2470751"/>
            <a:ext cx="1789138" cy="212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Jesi - Chiesa di San Floriano">
            <a:extLst>
              <a:ext uri="{FF2B5EF4-FFF2-40B4-BE49-F238E27FC236}">
                <a16:creationId xmlns:a16="http://schemas.microsoft.com/office/drawing/2014/main" id="{30774E97-65A4-86A4-CECC-01D61308F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285" y="2453545"/>
            <a:ext cx="2568349" cy="209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18" descr="Palazzo della Signoria (Jesi) - Wikipedia">
            <a:extLst>
              <a:ext uri="{FF2B5EF4-FFF2-40B4-BE49-F238E27FC236}">
                <a16:creationId xmlns:a16="http://schemas.microsoft.com/office/drawing/2014/main" id="{81079A71-A02B-03B5-23A1-321B5BF2F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41"/>
          <a:stretch/>
        </p:blipFill>
        <p:spPr bwMode="auto">
          <a:xfrm>
            <a:off x="1716648" y="4659270"/>
            <a:ext cx="2633542" cy="204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6" name="Picture 20" descr="Jesi / Valorizzare i siti storici della città e recuperare Palazzo Baleani  - QdM Notizie">
            <a:extLst>
              <a:ext uri="{FF2B5EF4-FFF2-40B4-BE49-F238E27FC236}">
                <a16:creationId xmlns:a16="http://schemas.microsoft.com/office/drawing/2014/main" id="{DA1C46A2-0143-A5B4-45E6-A2122E230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307" y="2453545"/>
            <a:ext cx="2732863" cy="204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Chiesa di San Marco-Jesi">
            <a:extLst>
              <a:ext uri="{FF2B5EF4-FFF2-40B4-BE49-F238E27FC236}">
                <a16:creationId xmlns:a16="http://schemas.microsoft.com/office/drawing/2014/main" id="{CB46261E-1DE9-D4CD-AFF4-534AC7D42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021" y="4642441"/>
            <a:ext cx="2568350" cy="209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Immagine che contiene edificio, aria aperta, pietra, terreno&#10;&#10;Descrizione generata automaticamente">
            <a:extLst>
              <a:ext uri="{FF2B5EF4-FFF2-40B4-BE49-F238E27FC236}">
                <a16:creationId xmlns:a16="http://schemas.microsoft.com/office/drawing/2014/main" id="{673674AB-F69A-0CCD-5566-772683400E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8"/>
          <a:stretch/>
        </p:blipFill>
        <p:spPr>
          <a:xfrm>
            <a:off x="9988349" y="265026"/>
            <a:ext cx="1641960" cy="194062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51E34AB-FEA0-C20C-658D-C1B254B65843}"/>
              </a:ext>
            </a:extLst>
          </p:cNvPr>
          <p:cNvSpPr txBox="1"/>
          <p:nvPr/>
        </p:nvSpPr>
        <p:spPr>
          <a:xfrm>
            <a:off x="481779" y="490228"/>
            <a:ext cx="1037307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JESI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F8D66A6-35BF-46EA-D456-5DE70F8DA5FA}"/>
              </a:ext>
            </a:extLst>
          </p:cNvPr>
          <p:cNvSpPr/>
          <p:nvPr/>
        </p:nvSpPr>
        <p:spPr>
          <a:xfrm>
            <a:off x="256460" y="151091"/>
            <a:ext cx="103238" cy="1307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D479DDB-E841-2FB0-A7C7-7CEE540BB89C}"/>
              </a:ext>
            </a:extLst>
          </p:cNvPr>
          <p:cNvSpPr txBox="1"/>
          <p:nvPr/>
        </p:nvSpPr>
        <p:spPr>
          <a:xfrm>
            <a:off x="10713549" y="6408308"/>
            <a:ext cx="2127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 non solo</a:t>
            </a:r>
          </a:p>
        </p:txBody>
      </p:sp>
    </p:spTree>
    <p:extLst>
      <p:ext uri="{BB962C8B-B14F-4D97-AF65-F5344CB8AC3E}">
        <p14:creationId xmlns:p14="http://schemas.microsoft.com/office/powerpoint/2010/main" val="2439056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B2CD4B6-046F-B13E-6BA8-C28EFAB583BB}"/>
              </a:ext>
            </a:extLst>
          </p:cNvPr>
          <p:cNvSpPr txBox="1"/>
          <p:nvPr/>
        </p:nvSpPr>
        <p:spPr>
          <a:xfrm>
            <a:off x="481779" y="490228"/>
            <a:ext cx="10530351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A34D9CE-7ED4-6087-0F2A-8670D408DA72}"/>
              </a:ext>
            </a:extLst>
          </p:cNvPr>
          <p:cNvSpPr/>
          <p:nvPr/>
        </p:nvSpPr>
        <p:spPr>
          <a:xfrm>
            <a:off x="256460" y="151091"/>
            <a:ext cx="103238" cy="1307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362" name="Picture 2" descr="Jesi / Il mercato torna oggi nelle piazze del centro - QdM Notizie">
            <a:extLst>
              <a:ext uri="{FF2B5EF4-FFF2-40B4-BE49-F238E27FC236}">
                <a16:creationId xmlns:a16="http://schemas.microsoft.com/office/drawing/2014/main" id="{638C46F0-DFE3-7231-8242-660D1D69F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932" y="400664"/>
            <a:ext cx="5122608" cy="288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l liceo classico Vittorio Emanuele II di Jesi vince le Olimpiadi regionali  del debate - Notizie Jesi-Fabriano - CentroPagina - Cronaca e notizie dalle  Marche">
            <a:extLst>
              <a:ext uri="{FF2B5EF4-FFF2-40B4-BE49-F238E27FC236}">
                <a16:creationId xmlns:a16="http://schemas.microsoft.com/office/drawing/2014/main" id="{055EBF95-076B-F638-509F-17985B8E0E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9"/>
          <a:stretch/>
        </p:blipFill>
        <p:spPr bwMode="auto">
          <a:xfrm>
            <a:off x="4513551" y="400664"/>
            <a:ext cx="2177300" cy="288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JESI / Giornate Fai di Primavera, in vetrina il Circolo Cittadino e la  storica farmacia dell'ospedale - QdM Notizie">
            <a:extLst>
              <a:ext uri="{FF2B5EF4-FFF2-40B4-BE49-F238E27FC236}">
                <a16:creationId xmlns:a16="http://schemas.microsoft.com/office/drawing/2014/main" id="{5DBE9E2C-C07D-3A2F-650D-5A00FE106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36" y="3532645"/>
            <a:ext cx="6227915" cy="302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JESI / Restyling Piazza Federico II: il mercato ritorna a Porta Valle - QdM  Notizie">
            <a:extLst>
              <a:ext uri="{FF2B5EF4-FFF2-40B4-BE49-F238E27FC236}">
                <a16:creationId xmlns:a16="http://schemas.microsoft.com/office/drawing/2014/main" id="{D354B580-387A-2A3C-2B64-941E5E08F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932" y="3532645"/>
            <a:ext cx="5122608" cy="302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 descr="Immagine che contiene aria aperta, edificio, finestra, cielo&#10;&#10;Descrizione generata automaticamente">
            <a:extLst>
              <a:ext uri="{FF2B5EF4-FFF2-40B4-BE49-F238E27FC236}">
                <a16:creationId xmlns:a16="http://schemas.microsoft.com/office/drawing/2014/main" id="{81C986FA-C97F-9355-A598-2FE29B01B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0" r="31374"/>
          <a:stretch/>
        </p:blipFill>
        <p:spPr>
          <a:xfrm>
            <a:off x="1525366" y="400664"/>
            <a:ext cx="2866104" cy="288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38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A5B494A-9C4E-D8B1-8575-A3493EDD9D52}"/>
              </a:ext>
            </a:extLst>
          </p:cNvPr>
          <p:cNvSpPr txBox="1"/>
          <p:nvPr/>
        </p:nvSpPr>
        <p:spPr>
          <a:xfrm>
            <a:off x="1720645" y="516536"/>
            <a:ext cx="8967020" cy="5824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Nella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Dichiarazione di Amsterdam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(21-25 ottobre 1975, Amsterdam), si legge:</a:t>
            </a:r>
          </a:p>
          <a:p>
            <a:pPr algn="just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it-IT" sz="1800" b="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«La </a:t>
            </a:r>
            <a:r>
              <a:rPr lang="it-IT" sz="1800" b="0" i="1" u="sng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pianificazione urbana e l'assetto territoriale devono integrare le esigenze della conservazione</a:t>
            </a:r>
            <a:r>
              <a:rPr lang="it-IT" b="1" u="sng" kern="100" dirty="0"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it-IT" sz="1800" b="0" i="1" u="sng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del patrimonio architettonico e non trattarla più in maniera frazionata </a:t>
            </a:r>
            <a:r>
              <a:rPr lang="it-IT" sz="1800" b="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o quale elemento secondario, </a:t>
            </a:r>
            <a:r>
              <a:rPr lang="it-IT" sz="1800" b="0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come spesso accadde in un passato recente. Perciò è diventato indispensabile un </a:t>
            </a:r>
            <a:r>
              <a:rPr lang="it-IT" sz="1800" b="0" i="1" u="sng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dialogo permanente tra conservatori e pianificatori</a:t>
            </a:r>
            <a:r>
              <a:rPr lang="it-IT" sz="1800" b="0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. Gli urbanisti debbono riconoscere che gli spazi, non essendo equivalenti, bisogna trattarli secondo i loro caratteri specifici. L'integrazione dei valori estetici e culturali del patrimonio architettonico deve condurre a fissare per gli insiemi antichi particolari obiettivi e regole di assetto. </a:t>
            </a:r>
            <a:r>
              <a:rPr lang="it-IT" sz="1800" b="0" i="1" u="sng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Non ci si deve limitare a sovrapporre, senza coordinarle, le solite regole di pianificazione e le norme specifiche di protezione degli edifici storici</a:t>
            </a:r>
            <a:r>
              <a:rPr lang="it-IT" sz="1800" b="0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».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904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807822F-B52E-D47B-599F-1812D65C5866}"/>
              </a:ext>
            </a:extLst>
          </p:cNvPr>
          <p:cNvSpPr txBox="1"/>
          <p:nvPr/>
        </p:nvSpPr>
        <p:spPr>
          <a:xfrm>
            <a:off x="1995947" y="197185"/>
            <a:ext cx="9006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ESEMPI DI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MASTERPLAN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 INTERVENIRE SU UN CENTRO STORICO</a:t>
            </a:r>
          </a:p>
        </p:txBody>
      </p:sp>
      <p:pic>
        <p:nvPicPr>
          <p:cNvPr id="1028" name="Picture 4" descr="Ripensare il centro storico di San Piero in Bagno – GEAprogetti">
            <a:extLst>
              <a:ext uri="{FF2B5EF4-FFF2-40B4-BE49-F238E27FC236}">
                <a16:creationId xmlns:a16="http://schemas.microsoft.com/office/drawing/2014/main" id="{715E651B-7EEB-6C4B-40FE-182457D8B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35364"/>
            <a:ext cx="5970355" cy="42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73254B9-84D9-F7FD-A109-2E80DD33123B}"/>
              </a:ext>
            </a:extLst>
          </p:cNvPr>
          <p:cNvSpPr txBox="1"/>
          <p:nvPr/>
        </p:nvSpPr>
        <p:spPr>
          <a:xfrm>
            <a:off x="1098470" y="5584147"/>
            <a:ext cx="9743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PROGETTO UNICO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 COMPRENDA </a:t>
            </a:r>
            <a:r>
              <a:rPr lang="it-IT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L’INTERO CENTRO STORICO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TENENDO IN CONSIDERAZIONE LE AREE LIMITROFE</a:t>
            </a:r>
            <a:endParaRPr lang="it-IT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Presentazione pubblica del masterplan &quot;Montegrotto 2050&quot; al Centro Gino  Strada il 17 febbraio 2023">
            <a:extLst>
              <a:ext uri="{FF2B5EF4-FFF2-40B4-BE49-F238E27FC236}">
                <a16:creationId xmlns:a16="http://schemas.microsoft.com/office/drawing/2014/main" id="{167ED62F-A11F-DE47-3A02-2F2C51F3A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3" r="6829"/>
          <a:stretch/>
        </p:blipFill>
        <p:spPr bwMode="auto">
          <a:xfrm>
            <a:off x="6096000" y="935364"/>
            <a:ext cx="6096000" cy="42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203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esi - Patria del Verdicchio - Città Esemplare UNESCO - ITALY TRAVEL WEB">
            <a:extLst>
              <a:ext uri="{FF2B5EF4-FFF2-40B4-BE49-F238E27FC236}">
                <a16:creationId xmlns:a16="http://schemas.microsoft.com/office/drawing/2014/main" id="{7CEF9CD6-9BAA-7D33-577E-90C209B1C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2" b="7692"/>
          <a:stretch/>
        </p:blipFill>
        <p:spPr bwMode="auto">
          <a:xfrm>
            <a:off x="9832" y="0"/>
            <a:ext cx="121760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7BB3AE1-38EC-65B8-B84F-EFBB12F245D4}"/>
              </a:ext>
            </a:extLst>
          </p:cNvPr>
          <p:cNvSpPr txBox="1"/>
          <p:nvPr/>
        </p:nvSpPr>
        <p:spPr>
          <a:xfrm>
            <a:off x="8632723" y="226142"/>
            <a:ext cx="32444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3896818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51BAAE0-3F13-BB36-3818-41D851DA3722}"/>
              </a:ext>
            </a:extLst>
          </p:cNvPr>
          <p:cNvSpPr txBox="1"/>
          <p:nvPr/>
        </p:nvSpPr>
        <p:spPr>
          <a:xfrm>
            <a:off x="501444" y="195213"/>
            <a:ext cx="2831692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PULIZIA </a:t>
            </a:r>
          </a:p>
        </p:txBody>
      </p:sp>
      <p:pic>
        <p:nvPicPr>
          <p:cNvPr id="4098" name="Picture 2" descr="JESI / VIA FRANCESCO BARACCA: LA MONNEZZA A CIELO APERTO - QdM Notizie">
            <a:extLst>
              <a:ext uri="{FF2B5EF4-FFF2-40B4-BE49-F238E27FC236}">
                <a16:creationId xmlns:a16="http://schemas.microsoft.com/office/drawing/2014/main" id="{FF974D86-E749-05F9-91DD-04B06992C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79" y="1678830"/>
            <a:ext cx="4850580" cy="454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DA411DE-B31B-5DFF-9810-5F050C362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79" y="1682207"/>
            <a:ext cx="4850580" cy="4535698"/>
          </a:xfrm>
          <a:prstGeom prst="rect">
            <a:avLst/>
          </a:prstGeom>
        </p:spPr>
      </p:pic>
      <p:pic>
        <p:nvPicPr>
          <p:cNvPr id="4100" name="Picture 4" descr="Vandali spaccatutto a Jesi, ascensore out e scritte horror sulle panchine  lilla al parco del Vallato">
            <a:extLst>
              <a:ext uri="{FF2B5EF4-FFF2-40B4-BE49-F238E27FC236}">
                <a16:creationId xmlns:a16="http://schemas.microsoft.com/office/drawing/2014/main" id="{CCF5855B-B6D2-2FC0-DA92-829234D74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0"/>
          <a:stretch/>
        </p:blipFill>
        <p:spPr bwMode="auto">
          <a:xfrm>
            <a:off x="8495072" y="2076927"/>
            <a:ext cx="3387900" cy="414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 descr="Immagine che contiene terreno, ciottolo, edificio, muro&#10;&#10;Descrizione generata automaticamente">
            <a:extLst>
              <a:ext uri="{FF2B5EF4-FFF2-40B4-BE49-F238E27FC236}">
                <a16:creationId xmlns:a16="http://schemas.microsoft.com/office/drawing/2014/main" id="{EAFF9292-F8B8-6B5D-8AAC-472594223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987" y="2076925"/>
            <a:ext cx="2896097" cy="414097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B46C9BA-208F-F4C1-12DF-6C6AA56DB108}"/>
              </a:ext>
            </a:extLst>
          </p:cNvPr>
          <p:cNvSpPr txBox="1"/>
          <p:nvPr/>
        </p:nvSpPr>
        <p:spPr>
          <a:xfrm>
            <a:off x="7096184" y="6293455"/>
            <a:ext cx="371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Aggiunte improprie e atti vandalici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C5964CE-F7E5-65F4-3A73-BF65EF805C23}"/>
              </a:ext>
            </a:extLst>
          </p:cNvPr>
          <p:cNvSpPr txBox="1"/>
          <p:nvPr/>
        </p:nvSpPr>
        <p:spPr>
          <a:xfrm>
            <a:off x="2302385" y="6293455"/>
            <a:ext cx="371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Rifiuti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4FE1F74-E912-903A-62C5-7103B185C9F1}"/>
              </a:ext>
            </a:extLst>
          </p:cNvPr>
          <p:cNvSpPr/>
          <p:nvPr/>
        </p:nvSpPr>
        <p:spPr>
          <a:xfrm>
            <a:off x="256460" y="229749"/>
            <a:ext cx="103238" cy="1307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Picture 2" descr="Ecco il nuovo testo unico dell'edilizia: ok al cambio di destinazione d'uso  nei centri storici - BibLus">
            <a:extLst>
              <a:ext uri="{FF2B5EF4-FFF2-40B4-BE49-F238E27FC236}">
                <a16:creationId xmlns:a16="http://schemas.microsoft.com/office/drawing/2014/main" id="{137ACA33-6FF1-B21A-733B-26646FF7D5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t="7110" r="12309" b="36385"/>
          <a:stretch/>
        </p:blipFill>
        <p:spPr bwMode="auto">
          <a:xfrm>
            <a:off x="5461133" y="195213"/>
            <a:ext cx="6421838" cy="173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BD87E70-711F-351B-BC3B-F1B3CDC0566A}"/>
              </a:ext>
            </a:extLst>
          </p:cNvPr>
          <p:cNvSpPr txBox="1"/>
          <p:nvPr/>
        </p:nvSpPr>
        <p:spPr>
          <a:xfrm>
            <a:off x="501445" y="851352"/>
            <a:ext cx="180094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DECORO</a:t>
            </a:r>
          </a:p>
        </p:txBody>
      </p:sp>
    </p:spTree>
    <p:extLst>
      <p:ext uri="{BB962C8B-B14F-4D97-AF65-F5344CB8AC3E}">
        <p14:creationId xmlns:p14="http://schemas.microsoft.com/office/powerpoint/2010/main" val="413187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2C3344B-38E1-9165-142C-6F3D29E4B05B}"/>
              </a:ext>
            </a:extLst>
          </p:cNvPr>
          <p:cNvSpPr txBox="1"/>
          <p:nvPr/>
        </p:nvSpPr>
        <p:spPr>
          <a:xfrm>
            <a:off x="462115" y="735786"/>
            <a:ext cx="2831692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RESTAURI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8102413-EC78-B450-3C6D-B77C1E539B22}"/>
              </a:ext>
            </a:extLst>
          </p:cNvPr>
          <p:cNvSpPr/>
          <p:nvPr/>
        </p:nvSpPr>
        <p:spPr>
          <a:xfrm>
            <a:off x="256460" y="229749"/>
            <a:ext cx="103238" cy="1307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2B48AF2-F3B0-DB63-1ED7-EE1521387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6" y="1917905"/>
            <a:ext cx="3896950" cy="422725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2AC5217-9755-97A6-69C6-1CACB5BB2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892" y="1917903"/>
            <a:ext cx="3896950" cy="4227257"/>
          </a:xfrm>
          <a:prstGeom prst="rect">
            <a:avLst/>
          </a:prstGeom>
        </p:spPr>
      </p:pic>
      <p:pic>
        <p:nvPicPr>
          <p:cNvPr id="6" name="Immagine 5" descr="Immagine che contiene edificio, esterni, alto&#10;&#10;Descrizione generata automaticamente">
            <a:extLst>
              <a:ext uri="{FF2B5EF4-FFF2-40B4-BE49-F238E27FC236}">
                <a16:creationId xmlns:a16="http://schemas.microsoft.com/office/drawing/2014/main" id="{22410047-D588-61D2-B8EB-EFD5FCC1BE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588" y="1917902"/>
            <a:ext cx="3896952" cy="422725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A699D68-CAC9-964D-A4B8-6E30279BB83B}"/>
              </a:ext>
            </a:extLst>
          </p:cNvPr>
          <p:cNvSpPr txBox="1"/>
          <p:nvPr/>
        </p:nvSpPr>
        <p:spPr>
          <a:xfrm>
            <a:off x="1331737" y="6241166"/>
            <a:ext cx="1575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Stato di fatto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F344010-1D14-21A5-506B-8F0541A27BDC}"/>
              </a:ext>
            </a:extLst>
          </p:cNvPr>
          <p:cNvSpPr txBox="1"/>
          <p:nvPr/>
        </p:nvSpPr>
        <p:spPr>
          <a:xfrm>
            <a:off x="5308066" y="6236701"/>
            <a:ext cx="1575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Ripristino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3C4F892-5C57-EE71-2A53-597A8B34D315}"/>
              </a:ext>
            </a:extLst>
          </p:cNvPr>
          <p:cNvSpPr txBox="1"/>
          <p:nvPr/>
        </p:nvSpPr>
        <p:spPr>
          <a:xfrm>
            <a:off x="8512204" y="6236701"/>
            <a:ext cx="3369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Intervento critico conservativo </a:t>
            </a:r>
          </a:p>
        </p:txBody>
      </p:sp>
    </p:spTree>
    <p:extLst>
      <p:ext uri="{BB962C8B-B14F-4D97-AF65-F5344CB8AC3E}">
        <p14:creationId xmlns:p14="http://schemas.microsoft.com/office/powerpoint/2010/main" val="332030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85C9D4C-72F6-640B-3B73-C016E248DFAB}"/>
              </a:ext>
            </a:extLst>
          </p:cNvPr>
          <p:cNvSpPr txBox="1"/>
          <p:nvPr/>
        </p:nvSpPr>
        <p:spPr>
          <a:xfrm>
            <a:off x="359698" y="887125"/>
            <a:ext cx="2143433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RESTAURI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97C40FF-81DB-070F-41A6-BB518B7FE9C9}"/>
              </a:ext>
            </a:extLst>
          </p:cNvPr>
          <p:cNvSpPr/>
          <p:nvPr/>
        </p:nvSpPr>
        <p:spPr>
          <a:xfrm>
            <a:off x="256460" y="229749"/>
            <a:ext cx="103238" cy="1307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Immagine che contiene edificio, aria aperta, finestra, facciata&#10;&#10;Descrizione generata automaticamente">
            <a:extLst>
              <a:ext uri="{FF2B5EF4-FFF2-40B4-BE49-F238E27FC236}">
                <a16:creationId xmlns:a16="http://schemas.microsoft.com/office/drawing/2014/main" id="{A3300BDF-D4C1-25CE-AA49-FFFD6BC72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9" r="16671"/>
          <a:stretch/>
        </p:blipFill>
        <p:spPr>
          <a:xfrm>
            <a:off x="359698" y="3020440"/>
            <a:ext cx="5535561" cy="3607811"/>
          </a:xfrm>
          <a:prstGeom prst="rect">
            <a:avLst/>
          </a:prstGeom>
        </p:spPr>
      </p:pic>
      <p:pic>
        <p:nvPicPr>
          <p:cNvPr id="6" name="Immagine 5" descr="Immagine che contiene aria aperta, edificio, cielo, Veicolo terrestre&#10;&#10;Descrizione generata automaticamente">
            <a:extLst>
              <a:ext uri="{FF2B5EF4-FFF2-40B4-BE49-F238E27FC236}">
                <a16:creationId xmlns:a16="http://schemas.microsoft.com/office/drawing/2014/main" id="{94A328B0-CF17-EA39-0783-B25C09FA9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4"/>
          <a:stretch/>
        </p:blipFill>
        <p:spPr>
          <a:xfrm>
            <a:off x="8947590" y="3020441"/>
            <a:ext cx="2606414" cy="3537677"/>
          </a:xfrm>
          <a:prstGeom prst="rect">
            <a:avLst/>
          </a:prstGeom>
        </p:spPr>
      </p:pic>
      <p:pic>
        <p:nvPicPr>
          <p:cNvPr id="4098" name="Picture 2" descr="Al via i lavori di ripristino e rifacimento degli intonaci delle colonne e  del portico del Municipio di Correggio. | Comune di Correggio">
            <a:extLst>
              <a:ext uri="{FF2B5EF4-FFF2-40B4-BE49-F238E27FC236}">
                <a16:creationId xmlns:a16="http://schemas.microsoft.com/office/drawing/2014/main" id="{C49E4B76-B96D-71F6-E9C1-CC78B0553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30271"/>
            <a:ext cx="2650849" cy="353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nsegne su Palazzo Mazza: si cambia">
            <a:extLst>
              <a:ext uri="{FF2B5EF4-FFF2-40B4-BE49-F238E27FC236}">
                <a16:creationId xmlns:a16="http://schemas.microsoft.com/office/drawing/2014/main" id="{EFFCCFF8-D483-5232-3321-B3FF404AA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18428"/>
            <a:ext cx="5458004" cy="263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 descr="Immagine che contiene testo, finestra, aria aperta, edificio&#10;&#10;Descrizione generata automaticamente">
            <a:extLst>
              <a:ext uri="{FF2B5EF4-FFF2-40B4-BE49-F238E27FC236}">
                <a16:creationId xmlns:a16="http://schemas.microsoft.com/office/drawing/2014/main" id="{982C38EB-A6CE-BC96-AA12-73260D8C3E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023" y="229749"/>
            <a:ext cx="1859236" cy="262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22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19CAE34-EFAA-706A-4C16-0382AC3CCEB3}"/>
              </a:ext>
            </a:extLst>
          </p:cNvPr>
          <p:cNvSpPr txBox="1"/>
          <p:nvPr/>
        </p:nvSpPr>
        <p:spPr>
          <a:xfrm>
            <a:off x="501443" y="195213"/>
            <a:ext cx="5191433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ARREDO URBANO</a:t>
            </a:r>
          </a:p>
          <a:p>
            <a:pPr>
              <a:lnSpc>
                <a:spcPct val="150000"/>
              </a:lnSpc>
            </a:pPr>
            <a:r>
              <a:rPr lang="it-IT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CORRETTA ILLUMINAZIONE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F28B584-4A9B-C9AA-BABF-B82DAFF8F99E}"/>
              </a:ext>
            </a:extLst>
          </p:cNvPr>
          <p:cNvSpPr/>
          <p:nvPr/>
        </p:nvSpPr>
        <p:spPr>
          <a:xfrm>
            <a:off x="256460" y="229749"/>
            <a:ext cx="103238" cy="1307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Arredo urbano: panchine, panche e fioriere | Artigianfer Spello -  Artigianfer Spello">
            <a:extLst>
              <a:ext uri="{FF2B5EF4-FFF2-40B4-BE49-F238E27FC236}">
                <a16:creationId xmlns:a16="http://schemas.microsoft.com/office/drawing/2014/main" id="{13B5FF2B-0D35-0F7E-9456-B42F50B85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60" y="1907457"/>
            <a:ext cx="5722215" cy="413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uasco alla notte bianca di Ancona: &quot;Quanti anni hai stasera?&quot; alla  Feltrinelli |">
            <a:extLst>
              <a:ext uri="{FF2B5EF4-FFF2-40B4-BE49-F238E27FC236}">
                <a16:creationId xmlns:a16="http://schemas.microsoft.com/office/drawing/2014/main" id="{D2BE4B8F-2D8A-7379-883F-420574DD60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0"/>
          <a:stretch/>
        </p:blipFill>
        <p:spPr bwMode="auto">
          <a:xfrm>
            <a:off x="6096662" y="1907456"/>
            <a:ext cx="5838878" cy="413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03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19CAE34-EFAA-706A-4C16-0382AC3CCEB3}"/>
              </a:ext>
            </a:extLst>
          </p:cNvPr>
          <p:cNvSpPr txBox="1"/>
          <p:nvPr/>
        </p:nvSpPr>
        <p:spPr>
          <a:xfrm>
            <a:off x="501443" y="195213"/>
            <a:ext cx="5191433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ARREDO URBANO</a:t>
            </a:r>
          </a:p>
          <a:p>
            <a:pPr>
              <a:lnSpc>
                <a:spcPct val="150000"/>
              </a:lnSpc>
            </a:pPr>
            <a:r>
              <a:rPr lang="it-IT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CORRETTA ILLUMINAZIONE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F28B584-4A9B-C9AA-BABF-B82DAFF8F99E}"/>
              </a:ext>
            </a:extLst>
          </p:cNvPr>
          <p:cNvSpPr/>
          <p:nvPr/>
        </p:nvSpPr>
        <p:spPr>
          <a:xfrm>
            <a:off x="256460" y="229749"/>
            <a:ext cx="103238" cy="1307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146" name="Picture 2" descr="Via i tavolini e parcheggio selvaggio, rinasce piazza Poli - la Repubblica">
            <a:extLst>
              <a:ext uri="{FF2B5EF4-FFF2-40B4-BE49-F238E27FC236}">
                <a16:creationId xmlns:a16="http://schemas.microsoft.com/office/drawing/2014/main" id="{E2F4AA59-26AE-9500-EC6A-772C96C3C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75"/>
          <a:stretch/>
        </p:blipFill>
        <p:spPr bwMode="auto">
          <a:xfrm>
            <a:off x="7327116" y="1678859"/>
            <a:ext cx="4199012" cy="474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hiesa di Sant'Agata la Vetere - Wikipedia">
            <a:extLst>
              <a:ext uri="{FF2B5EF4-FFF2-40B4-BE49-F238E27FC236}">
                <a16:creationId xmlns:a16="http://schemas.microsoft.com/office/drawing/2014/main" id="{0BA548A0-2E30-C7F2-38AA-4EE80257B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8"/>
          <a:stretch/>
        </p:blipFill>
        <p:spPr bwMode="auto">
          <a:xfrm>
            <a:off x="1996236" y="1678860"/>
            <a:ext cx="3696640" cy="474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tCatania - Nuova vita per la piazzetta della Chiesa di Sant'Agata la Vetere">
            <a:extLst>
              <a:ext uri="{FF2B5EF4-FFF2-40B4-BE49-F238E27FC236}">
                <a16:creationId xmlns:a16="http://schemas.microsoft.com/office/drawing/2014/main" id="{54348A11-1693-2385-BC8B-D29DEA400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88" y="1678860"/>
            <a:ext cx="5114788" cy="474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Via i tavolini e parcheggio selvaggio, rinasce piazza Poli - la Repubblica">
            <a:extLst>
              <a:ext uri="{FF2B5EF4-FFF2-40B4-BE49-F238E27FC236}">
                <a16:creationId xmlns:a16="http://schemas.microsoft.com/office/drawing/2014/main" id="{175C7427-0D38-0F84-8C24-B75D22239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5"/>
          <a:stretch/>
        </p:blipFill>
        <p:spPr bwMode="auto">
          <a:xfrm>
            <a:off x="7327116" y="1678858"/>
            <a:ext cx="4199012" cy="474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01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B81E2B3-322F-1CCD-0EC6-A38448D3C616}"/>
              </a:ext>
            </a:extLst>
          </p:cNvPr>
          <p:cNvSpPr txBox="1"/>
          <p:nvPr/>
        </p:nvSpPr>
        <p:spPr>
          <a:xfrm>
            <a:off x="491610" y="180468"/>
            <a:ext cx="2615385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AREE VERDI</a:t>
            </a:r>
          </a:p>
          <a:p>
            <a:pPr>
              <a:lnSpc>
                <a:spcPct val="150000"/>
              </a:lnSpc>
            </a:pPr>
            <a:r>
              <a:rPr lang="it-IT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SICUREZZA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8D1FB56-66F0-8CB1-BA38-2C556944CEDB}"/>
              </a:ext>
            </a:extLst>
          </p:cNvPr>
          <p:cNvSpPr/>
          <p:nvPr/>
        </p:nvSpPr>
        <p:spPr>
          <a:xfrm>
            <a:off x="256460" y="229749"/>
            <a:ext cx="103238" cy="1307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0" name="Picture 2" descr="Foto di Orti Pace - Jesi, Marche">
            <a:extLst>
              <a:ext uri="{FF2B5EF4-FFF2-40B4-BE49-F238E27FC236}">
                <a16:creationId xmlns:a16="http://schemas.microsoft.com/office/drawing/2014/main" id="{8E2897F9-76AD-D126-E672-DCC8DC2EA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587" y="162236"/>
            <a:ext cx="3587953" cy="28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ESI / NUOVI GIOCHI E PANCHINE PER GLI ORTI PACE - QdM Notizie">
            <a:extLst>
              <a:ext uri="{FF2B5EF4-FFF2-40B4-BE49-F238E27FC236}">
                <a16:creationId xmlns:a16="http://schemas.microsoft.com/office/drawing/2014/main" id="{3D6E39C4-FD6B-DFC6-1534-BE75CE2C0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98" y="3233787"/>
            <a:ext cx="527418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JESI / Sport all'aperto: scacchiere e attrezzi nei parchi - QdM Notizie">
            <a:extLst>
              <a:ext uri="{FF2B5EF4-FFF2-40B4-BE49-F238E27FC236}">
                <a16:creationId xmlns:a16="http://schemas.microsoft.com/office/drawing/2014/main" id="{F53A0063-5B52-FA6E-CC27-6EC93792D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326" y="3233787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1EC00F7-7950-6B8D-DAE9-AAFD8ECDA8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754" y="152197"/>
            <a:ext cx="4418898" cy="289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11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3987EF8-6E98-D468-DE3C-170915966120}"/>
              </a:ext>
            </a:extLst>
          </p:cNvPr>
          <p:cNvSpPr txBox="1"/>
          <p:nvPr/>
        </p:nvSpPr>
        <p:spPr>
          <a:xfrm>
            <a:off x="501443" y="195213"/>
            <a:ext cx="10530351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ACCESSIBILITÀ</a:t>
            </a:r>
          </a:p>
          <a:p>
            <a:pPr>
              <a:lnSpc>
                <a:spcPct val="150000"/>
              </a:lnSpc>
            </a:pPr>
            <a:r>
              <a:rPr lang="it-IT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SUPERAMENTO BARRIERE ARCHITETTONICHE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C538BCC-9468-B6B3-6782-F75BE8B56212}"/>
              </a:ext>
            </a:extLst>
          </p:cNvPr>
          <p:cNvSpPr/>
          <p:nvPr/>
        </p:nvSpPr>
        <p:spPr>
          <a:xfrm>
            <a:off x="256460" y="229749"/>
            <a:ext cx="103238" cy="1307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Immagine che contiene aria aperta, cielo, edificio, vicolo&#10;&#10;Descrizione generata automaticamente">
            <a:extLst>
              <a:ext uri="{FF2B5EF4-FFF2-40B4-BE49-F238E27FC236}">
                <a16:creationId xmlns:a16="http://schemas.microsoft.com/office/drawing/2014/main" id="{BFA6FB4C-1B0E-2020-C8E8-7B4C20B5F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563" y="1698494"/>
            <a:ext cx="3515439" cy="4687252"/>
          </a:xfrm>
          <a:prstGeom prst="rect">
            <a:avLst/>
          </a:prstGeom>
        </p:spPr>
      </p:pic>
      <p:pic>
        <p:nvPicPr>
          <p:cNvPr id="7" name="Immagine 6" descr="Immagine che contiene edificio, aria aperta, cielo, vicolo&#10;&#10;Descrizione generata automaticamente">
            <a:extLst>
              <a:ext uri="{FF2B5EF4-FFF2-40B4-BE49-F238E27FC236}">
                <a16:creationId xmlns:a16="http://schemas.microsoft.com/office/drawing/2014/main" id="{B556FA91-45E7-4799-B034-C4B90C60B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929" y="1697964"/>
            <a:ext cx="3515439" cy="4687252"/>
          </a:xfrm>
          <a:prstGeom prst="rect">
            <a:avLst/>
          </a:prstGeom>
        </p:spPr>
      </p:pic>
      <p:pic>
        <p:nvPicPr>
          <p:cNvPr id="9" name="Immagine 8" descr="Immagine che contiene aria aperta, edificio, cielo, finestra&#10;&#10;Descrizione generata automaticamente">
            <a:extLst>
              <a:ext uri="{FF2B5EF4-FFF2-40B4-BE49-F238E27FC236}">
                <a16:creationId xmlns:a16="http://schemas.microsoft.com/office/drawing/2014/main" id="{4832CCDD-55A2-D35D-3A98-7BFD502709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8" y="1697963"/>
            <a:ext cx="3515439" cy="468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285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341</Words>
  <Application>Microsoft Office PowerPoint</Application>
  <PresentationFormat>Widescreen</PresentationFormat>
  <Paragraphs>56</Paragraphs>
  <Slides>20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5" baseType="lpstr">
      <vt:lpstr>Aptos</vt:lpstr>
      <vt:lpstr>Aptos Display</vt:lpstr>
      <vt:lpstr>Arial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Cecilia Antonini Lanari</dc:creator>
  <cp:lastModifiedBy>Cecilia Antonini Lanari</cp:lastModifiedBy>
  <cp:revision>31</cp:revision>
  <dcterms:created xsi:type="dcterms:W3CDTF">2024-09-08T16:49:08Z</dcterms:created>
  <dcterms:modified xsi:type="dcterms:W3CDTF">2024-09-26T15:33:22Z</dcterms:modified>
</cp:coreProperties>
</file>